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handoutMasterIdLst>
    <p:handoutMasterId r:id="rId10"/>
  </p:handoutMasterIdLst>
  <p:sldIdLst>
    <p:sldId id="284" r:id="rId4"/>
    <p:sldId id="274" r:id="rId5"/>
    <p:sldId id="275" r:id="rId6"/>
    <p:sldId id="276" r:id="rId7"/>
    <p:sldId id="283" r:id="rId8"/>
    <p:sldId id="27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4660"/>
  </p:normalViewPr>
  <p:slideViewPr>
    <p:cSldViewPr>
      <p:cViewPr varScale="1">
        <p:scale>
          <a:sx n="65" d="100"/>
          <a:sy n="65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25C28-D1E4-4DB8-B623-1DC9969EF8A4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6CB2B-28F3-4011-A5D6-324862D78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18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8503609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18762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00124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247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81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681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88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943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06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90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1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45950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64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32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89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</a:pPr>
            <a:endParaRPr lang="en-US" b="1" cap="all" smtClean="0">
              <a:solidFill>
                <a:srgbClr val="EDEDED"/>
              </a:solidFill>
              <a:latin typeface="Garamond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66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342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</a:pPr>
            <a:endParaRPr lang="en-US" b="1" cap="all" smtClean="0">
              <a:solidFill>
                <a:srgbClr val="A5A5A5"/>
              </a:solidFill>
              <a:latin typeface="Garamond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>
                <a:solidFill>
                  <a:srgbClr val="EDEDED"/>
                </a:solidFill>
              </a:rPr>
              <a:pPr/>
              <a:t>September 13, 2017</a:t>
            </a:fld>
            <a:endParaRPr lang="en-US" dirty="0">
              <a:solidFill>
                <a:srgbClr val="EDEDED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EDEDED"/>
                </a:solidFill>
              </a:rPr>
              <a:pPr/>
              <a:t>‹#›</a:t>
            </a:fld>
            <a:endParaRPr lang="en-US" dirty="0">
              <a:solidFill>
                <a:srgbClr val="EDEDED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EDE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039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813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68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7608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6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61742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08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684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>
                <a:solidFill>
                  <a:srgbClr val="A5A5A5"/>
                </a:solidFill>
              </a:rPr>
              <a:pPr/>
              <a:t>9/13/2017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9915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>
                <a:solidFill>
                  <a:srgbClr val="A5A5A5"/>
                </a:solidFill>
              </a:rPr>
              <a:pPr/>
              <a:t>9/13/2017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6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3501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79718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3498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9017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30090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6970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2A92C17B-BA93-487A-8705-129E4E0624B8}" type="slidenum">
              <a:rPr lang="en-US" altLang="en-US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543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9/13/2017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332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367800-479D-41B0-B3F2-2DCE95BA1381}" type="datetime4">
              <a:rPr lang="en-US" smtClean="0">
                <a:solidFill>
                  <a:srgbClr val="A5A5A5"/>
                </a:solidFill>
                <a:latin typeface="Garamond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September 13, 2017</a:t>
            </a:fld>
            <a:endParaRPr lang="en-US" dirty="0">
              <a:solidFill>
                <a:srgbClr val="A5A5A5"/>
              </a:solidFill>
              <a:latin typeface="Garamond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A5A5A5"/>
              </a:solidFill>
              <a:latin typeface="Garamond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744759D-0EFF-4FB2-9CCE-04E00944F0FE}" type="slidenum">
              <a:rPr lang="en-US" smtClean="0">
                <a:solidFill>
                  <a:srgbClr val="A5A5A5"/>
                </a:solidFill>
                <a:latin typeface="Garamond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A5A5A5"/>
              </a:solidFill>
              <a:latin typeface="Garamond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795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29640"/>
          </a:xfrm>
          <a:noFill/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Me llamo _______________               </a:t>
            </a:r>
            <a:r>
              <a:rPr lang="en-US" sz="2800">
                <a:solidFill>
                  <a:srgbClr val="0070C0"/>
                </a:solidFill>
              </a:rPr>
              <a:t>Clase </a:t>
            </a:r>
            <a:r>
              <a:rPr lang="en-US" sz="2800" smtClean="0">
                <a:solidFill>
                  <a:srgbClr val="0070C0"/>
                </a:solidFill>
              </a:rPr>
              <a:t>602</a:t>
            </a:r>
            <a:r>
              <a:rPr lang="en-US" sz="2800" dirty="0">
                <a:solidFill>
                  <a:srgbClr val="0070C0"/>
                </a:solidFill>
              </a:rPr>
              <a:t/>
            </a:r>
            <a:br>
              <a:rPr lang="en-US" sz="2800" dirty="0">
                <a:solidFill>
                  <a:srgbClr val="0070C0"/>
                </a:solidFill>
              </a:rPr>
            </a:br>
            <a:r>
              <a:rPr lang="en-US" sz="2800" dirty="0">
                <a:solidFill>
                  <a:srgbClr val="0070C0"/>
                </a:solidFill>
              </a:rPr>
              <a:t>La fecha es el </a:t>
            </a:r>
            <a:r>
              <a:rPr lang="en-US" sz="2800" dirty="0" smtClean="0">
                <a:solidFill>
                  <a:srgbClr val="0070C0"/>
                </a:solidFill>
              </a:rPr>
              <a:t>15 </a:t>
            </a:r>
            <a:r>
              <a:rPr lang="en-US" sz="2800" dirty="0">
                <a:solidFill>
                  <a:srgbClr val="0070C0"/>
                </a:solidFill>
              </a:rPr>
              <a:t>de </a:t>
            </a:r>
            <a:r>
              <a:rPr lang="en-US" sz="2800" dirty="0" err="1">
                <a:solidFill>
                  <a:srgbClr val="0070C0"/>
                </a:solidFill>
              </a:rPr>
              <a:t>septiembre</a:t>
            </a:r>
            <a:r>
              <a:rPr lang="en-US" sz="2800" dirty="0">
                <a:solidFill>
                  <a:srgbClr val="0070C0"/>
                </a:solidFill>
              </a:rPr>
              <a:t> del 2017</a:t>
            </a:r>
            <a:endParaRPr lang="en-US" sz="2800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3"/>
          </p:nvPr>
        </p:nvSpPr>
        <p:spPr>
          <a:xfrm>
            <a:off x="0" y="1371600"/>
            <a:ext cx="9144000" cy="4075176"/>
          </a:xfrm>
        </p:spPr>
        <p:txBody>
          <a:bodyPr>
            <a:noAutofit/>
          </a:bodyPr>
          <a:lstStyle/>
          <a:p>
            <a:pPr algn="l"/>
            <a:r>
              <a:rPr lang="es-ES_tradnl" sz="2800" dirty="0">
                <a:solidFill>
                  <a:srgbClr val="FF0000"/>
                </a:solidFill>
              </a:rPr>
              <a:t>Propósito # </a:t>
            </a:r>
            <a:r>
              <a:rPr lang="es-ES_tradnl" sz="2800" dirty="0" smtClean="0">
                <a:solidFill>
                  <a:srgbClr val="FF0000"/>
                </a:solidFill>
              </a:rPr>
              <a:t>4: </a:t>
            </a:r>
            <a:r>
              <a:rPr lang="es-ES_tradnl" sz="2800" dirty="0" smtClean="0">
                <a:solidFill>
                  <a:prstClr val="black"/>
                </a:solidFill>
              </a:rPr>
              <a:t>¿A qué hora es la clase de español?</a:t>
            </a:r>
            <a:endParaRPr lang="es-ES_tradnl" sz="2800" dirty="0">
              <a:solidFill>
                <a:prstClr val="black"/>
              </a:solidFill>
            </a:endParaRPr>
          </a:p>
          <a:p>
            <a:pPr algn="l"/>
            <a:r>
              <a:rPr lang="en-US" sz="2800" i="1" dirty="0">
                <a:solidFill>
                  <a:srgbClr val="92D050"/>
                </a:solidFill>
              </a:rPr>
              <a:t>L.O: </a:t>
            </a:r>
            <a:r>
              <a:rPr lang="en-US" sz="2800" i="1" dirty="0" smtClean="0">
                <a:solidFill>
                  <a:srgbClr val="92D050"/>
                </a:solidFill>
              </a:rPr>
              <a:t>Students will </a:t>
            </a:r>
            <a:r>
              <a:rPr lang="en-US" sz="2800" i="1" dirty="0">
                <a:solidFill>
                  <a:srgbClr val="92D050"/>
                </a:solidFill>
              </a:rPr>
              <a:t>remember how to </a:t>
            </a:r>
            <a:r>
              <a:rPr lang="en-US" sz="2800" i="1" dirty="0" smtClean="0">
                <a:solidFill>
                  <a:srgbClr val="92D050"/>
                </a:solidFill>
              </a:rPr>
              <a:t>tell time.</a:t>
            </a:r>
            <a:endParaRPr lang="en-US" sz="2800" i="1" dirty="0" smtClean="0">
              <a:solidFill>
                <a:srgbClr val="92D050"/>
              </a:solidFill>
            </a:endParaRPr>
          </a:p>
          <a:p>
            <a:pPr algn="l"/>
            <a:r>
              <a:rPr lang="es-ES_tradnl" sz="2800" dirty="0" smtClean="0">
                <a:solidFill>
                  <a:srgbClr val="FF0000"/>
                </a:solidFill>
              </a:rPr>
              <a:t>Actividad Inicial</a:t>
            </a:r>
            <a:r>
              <a:rPr lang="es-ES_tradnl" sz="2800" dirty="0" smtClean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Copia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y escribe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los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números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en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español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7,953-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12, 214-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133, 121-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526,940-</a:t>
            </a:r>
          </a:p>
          <a:p>
            <a:pPr marL="514350" indent="-514350" algn="l">
              <a:buFont typeface="+mj-lt"/>
              <a:buAutoNum type="arabicPeriod"/>
            </a:pPr>
            <a:endParaRPr lang="en-US" sz="2800" i="1" dirty="0">
              <a:solidFill>
                <a:schemeClr val="bg1">
                  <a:lumMod val="10000"/>
                </a:schemeClr>
              </a:solidFill>
              <a:cs typeface="Arial" panose="020B0604020202020204" pitchFamily="34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  <a:cs typeface="Arial" panose="020B0604020202020204" pitchFamily="34" charset="0"/>
              </a:rPr>
              <a:t>968,775-</a:t>
            </a:r>
            <a:endParaRPr lang="en-US" sz="2800" dirty="0">
              <a:solidFill>
                <a:srgbClr val="92D05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91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89078" y="914400"/>
            <a:ext cx="6381750" cy="4114800"/>
          </a:xfrm>
        </p:spPr>
        <p:txBody>
          <a:bodyPr/>
          <a:lstStyle/>
          <a:p>
            <a:r>
              <a:rPr lang="es-ES_tradnl" altLang="en-US" sz="3400" dirty="0" smtClean="0"/>
              <a:t>¿</a:t>
            </a:r>
            <a:r>
              <a:rPr lang="es-ES_tradnl" altLang="en-US" sz="3400" dirty="0"/>
              <a:t>Qué hora es?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287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1447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50373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159000" y="2955925"/>
            <a:ext cx="1651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791200" y="2247900"/>
            <a:ext cx="1298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051300" y="2535382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cinco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7325518" y="2474046"/>
            <a:ext cx="1579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 y 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veinte y 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cinco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rgbClr val="FF0000"/>
                </a:solidFill>
                <a:latin typeface="Arial"/>
                <a:cs typeface="Arial"/>
              </a:rPr>
              <a:t>__:15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324600" y="4495800"/>
            <a:ext cx="96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cuarto</a:t>
            </a:r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76493"/>
            <a:ext cx="11811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09" y="3629891"/>
            <a:ext cx="990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7620000" y="54102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b="1">
                <a:solidFill>
                  <a:srgbClr val="FF0000"/>
                </a:solidFill>
                <a:latin typeface="Arial"/>
                <a:cs typeface="Arial"/>
              </a:rPr>
              <a:t>__:30</a:t>
            </a: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1" y="5638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025" y="5334000"/>
            <a:ext cx="119697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159000" y="4708525"/>
            <a:ext cx="1651000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cuarto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251036" y="4678362"/>
            <a:ext cx="1368425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cuarto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845425" y="6019800"/>
            <a:ext cx="917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media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447905" y="5867399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media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080865" y="6457890"/>
            <a:ext cx="24629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 y media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00800" cy="1219200"/>
          </a:xfrm>
        </p:spPr>
        <p:txBody>
          <a:bodyPr/>
          <a:lstStyle/>
          <a:p>
            <a:r>
              <a:rPr lang="en-US" sz="4000" b="1" dirty="0" err="1" smtClean="0"/>
              <a:t>Vocabulario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98402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6400800" cy="1219200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hlink"/>
                </a:solidFill>
              </a:rPr>
              <a:t>REGLAS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867400"/>
          </a:xfrm>
          <a:solidFill>
            <a:schemeClr val="bg1"/>
          </a:solidFill>
        </p:spPr>
        <p:txBody>
          <a:bodyPr/>
          <a:lstStyle/>
          <a:p>
            <a:r>
              <a:rPr lang="en-US" altLang="en-US" dirty="0"/>
              <a:t>Rules for writing time</a:t>
            </a:r>
            <a:r>
              <a:rPr lang="en-US" altLang="en-US" dirty="0" smtClean="0"/>
              <a:t>: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So…..</a:t>
            </a:r>
          </a:p>
          <a:p>
            <a:r>
              <a:rPr lang="en-US" altLang="en-US" dirty="0" smtClean="0"/>
              <a:t>7:23-</a:t>
            </a:r>
          </a:p>
          <a:p>
            <a:r>
              <a:rPr lang="en-US" altLang="en-US" dirty="0" smtClean="0"/>
              <a:t>1:11- </a:t>
            </a:r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</a:rPr>
              <a:t>		</a:t>
            </a:r>
            <a:endParaRPr lang="en-US" altLang="en-US" u="sng" dirty="0">
              <a:solidFill>
                <a:srgbClr val="0000F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26670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14800" y="1752600"/>
            <a:ext cx="47244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AutoNum type="arabicParenR"/>
            </a:pPr>
            <a:r>
              <a:rPr lang="en-US" altLang="en-US" sz="2800" dirty="0">
                <a:solidFill>
                  <a:srgbClr val="FF0000"/>
                </a:solidFill>
              </a:rPr>
              <a:t>“Son </a:t>
            </a:r>
            <a:r>
              <a:rPr lang="en-US" altLang="en-US" sz="2800" dirty="0" err="1">
                <a:solidFill>
                  <a:srgbClr val="FF0000"/>
                </a:solidFill>
              </a:rPr>
              <a:t>las</a:t>
            </a:r>
            <a:r>
              <a:rPr lang="en-US" altLang="en-US" sz="2800" dirty="0">
                <a:solidFill>
                  <a:srgbClr val="FF0000"/>
                </a:solidFill>
              </a:rPr>
              <a:t>” </a:t>
            </a:r>
          </a:p>
          <a:p>
            <a:r>
              <a:rPr lang="en-US" altLang="en-US" sz="2800" i="1" dirty="0" smtClean="0">
                <a:solidFill>
                  <a:srgbClr val="FF0000"/>
                </a:solidFill>
              </a:rPr>
              <a:t>    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(“</a:t>
            </a:r>
            <a:r>
              <a:rPr lang="en-US" altLang="en-US" sz="2800" i="1" dirty="0" err="1">
                <a:solidFill>
                  <a:srgbClr val="00B050"/>
                </a:solidFill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</a:rPr>
              <a:t> la</a:t>
            </a:r>
            <a:r>
              <a:rPr lang="en-US" altLang="en-US" sz="2000" i="1" dirty="0" smtClean="0">
                <a:solidFill>
                  <a:srgbClr val="00B050"/>
                </a:solidFill>
              </a:rPr>
              <a:t>”-if its 1)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 </a:t>
            </a:r>
            <a:endParaRPr lang="en-US" altLang="en-US" sz="2800" i="1" dirty="0">
              <a:solidFill>
                <a:srgbClr val="00B050"/>
              </a:solidFill>
            </a:endParaRPr>
          </a:p>
          <a:p>
            <a:r>
              <a:rPr lang="en-US" altLang="en-US" sz="2800" dirty="0">
                <a:solidFill>
                  <a:srgbClr val="FF0000"/>
                </a:solidFill>
              </a:rPr>
              <a:t>2) # of hour 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3) ”y”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4) # of minutes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5) Time of day 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    (if known)</a:t>
            </a: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1651865" y="5715000"/>
            <a:ext cx="1472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Son las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023465" y="5715000"/>
            <a:ext cx="1091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siete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014065" y="5715000"/>
            <a:ext cx="557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y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4395065" y="5715000"/>
            <a:ext cx="23105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/>
                <a:cs typeface="Arial"/>
              </a:rPr>
              <a:t>v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einte y tres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1600200" y="6334780"/>
            <a:ext cx="586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  <a:latin typeface="Arial"/>
                <a:cs typeface="Arial"/>
              </a:rPr>
              <a:t>Es la </a:t>
            </a:r>
            <a:r>
              <a:rPr lang="es-ES_tradnl" alt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 y once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8916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3399"/>
                </a:solidFill>
              </a:rPr>
              <a:t>Time of Day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219200"/>
            <a:ext cx="6400800" cy="4495800"/>
          </a:xfrm>
        </p:spPr>
        <p:txBody>
          <a:bodyPr/>
          <a:lstStyle/>
          <a:p>
            <a:r>
              <a:rPr lang="es-ES_tradnl" altLang="en-US" dirty="0"/>
              <a:t>de la mañana</a:t>
            </a:r>
          </a:p>
          <a:p>
            <a:endParaRPr lang="es-ES_tradnl" altLang="en-US" dirty="0"/>
          </a:p>
          <a:p>
            <a:r>
              <a:rPr lang="es-ES_tradnl" altLang="en-US" dirty="0"/>
              <a:t>de la tarde</a:t>
            </a:r>
          </a:p>
          <a:p>
            <a:endParaRPr lang="es-ES_tradnl" altLang="en-US" dirty="0"/>
          </a:p>
          <a:p>
            <a:r>
              <a:rPr lang="es-ES_tradnl" altLang="en-US" dirty="0"/>
              <a:t>de la </a:t>
            </a:r>
            <a:r>
              <a:rPr lang="es-ES_tradnl" altLang="en-US" dirty="0" smtClean="0"/>
              <a:t>noche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12:00 am- </a:t>
            </a:r>
          </a:p>
          <a:p>
            <a:r>
              <a:rPr lang="es-ES_tradnl" altLang="en-US" dirty="0" smtClean="0"/>
              <a:t>12:00 pm-</a:t>
            </a:r>
            <a:endParaRPr lang="en-US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09800" y="1777425"/>
            <a:ext cx="598112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A.M. 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  <a:latin typeface="Arial"/>
                <a:cs typeface="Arial"/>
              </a:rPr>
              <a:t>morning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  <a:latin typeface="Arial"/>
                <a:cs typeface="Arial"/>
              </a:rPr>
              <a:t>12 am-11:59am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5003293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  <a:latin typeface="Arial"/>
                <a:cs typeface="Arial"/>
              </a:rPr>
              <a:t>day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  <a:latin typeface="Arial"/>
                <a:cs typeface="Arial"/>
              </a:rPr>
              <a:t>12pm-6:59pm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)</a:t>
            </a: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79072" y="4114800"/>
            <a:ext cx="6788727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  <a:latin typeface="Arial"/>
                <a:cs typeface="Arial"/>
              </a:rPr>
              <a:t>night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  <a:latin typeface="Arial"/>
                <a:cs typeface="Arial"/>
              </a:rPr>
              <a:t>7pm- 11:59pm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14600" y="4572000"/>
            <a:ext cx="640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3399"/>
                </a:solidFill>
              </a:rPr>
              <a:t>Horas</a:t>
            </a:r>
            <a:r>
              <a:rPr lang="en-US" altLang="en-US" kern="0" dirty="0" smtClean="0">
                <a:solidFill>
                  <a:srgbClr val="FF3399"/>
                </a:solidFill>
              </a:rPr>
              <a:t> </a:t>
            </a:r>
            <a:r>
              <a:rPr lang="en-US" altLang="en-US" kern="0" dirty="0" err="1" smtClean="0">
                <a:solidFill>
                  <a:srgbClr val="FF3399"/>
                </a:solidFill>
              </a:rPr>
              <a:t>especiales</a:t>
            </a:r>
            <a:endParaRPr lang="en-US" altLang="en-US" kern="0" dirty="0">
              <a:solidFill>
                <a:srgbClr val="FF3399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1272" y="52879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 smtClean="0">
                <a:solidFill>
                  <a:srgbClr val="0000FF"/>
                </a:solidFill>
                <a:latin typeface="Arial"/>
                <a:cs typeface="Arial"/>
              </a:rPr>
              <a:t>Es la medianoche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48200" y="58975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 smtClean="0">
                <a:solidFill>
                  <a:srgbClr val="0000FF"/>
                </a:solidFill>
                <a:latin typeface="Arial"/>
                <a:cs typeface="Arial"/>
              </a:rPr>
              <a:t>Es el mediodía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2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r>
              <a:rPr lang="en-US" altLang="en-US" kern="0" smtClean="0"/>
              <a:t>Try it: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2:25 pm-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kern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6:15 am-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kern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1:30 pm-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kern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8:32 pm-</a:t>
            </a:r>
            <a:endParaRPr lang="en-US" altLang="en-US" kern="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1300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ck Tie">
  <a:themeElements>
    <a:clrScheme name="Custom 3">
      <a:dk1>
        <a:srgbClr val="EDEDED"/>
      </a:dk1>
      <a:lt1>
        <a:srgbClr val="A5A5A5"/>
      </a:lt1>
      <a:dk2>
        <a:srgbClr val="E0FF84"/>
      </a:dk2>
      <a:lt2>
        <a:srgbClr val="FFC000"/>
      </a:lt2>
      <a:accent1>
        <a:srgbClr val="336600"/>
      </a:accent1>
      <a:accent2>
        <a:srgbClr val="008000"/>
      </a:accent2>
      <a:accent3>
        <a:srgbClr val="AACAAA"/>
      </a:accent3>
      <a:accent4>
        <a:srgbClr val="DADADA"/>
      </a:accent4>
      <a:accent5>
        <a:srgbClr val="ADB8AA"/>
      </a:accent5>
      <a:accent6>
        <a:srgbClr val="007300"/>
      </a:accent6>
      <a:hlink>
        <a:srgbClr val="0070C0"/>
      </a:hlink>
      <a:folHlink>
        <a:srgbClr val="0070C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5028</TotalTime>
  <Words>225</Words>
  <Application>Microsoft Office PowerPoint</Application>
  <PresentationFormat>On-screen Show (4:3)</PresentationFormat>
  <Paragraphs>81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1_Proposal</vt:lpstr>
      <vt:lpstr>1_Office Theme</vt:lpstr>
      <vt:lpstr>Black Tie</vt:lpstr>
      <vt:lpstr>Me llamo _______________               Clase 602 La fecha es el 15 de septiembre del 2017</vt:lpstr>
      <vt:lpstr>Vocabulario</vt:lpstr>
      <vt:lpstr>REGLAS</vt:lpstr>
      <vt:lpstr>Time of Day</vt:lpstr>
      <vt:lpstr>Practica</vt:lpstr>
      <vt:lpstr>Tarea # 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N La fecha es el 13 de octubre del 2011</dc:title>
  <dc:creator>Helen Zumaeta</dc:creator>
  <cp:lastModifiedBy>Helen Zumaeta</cp:lastModifiedBy>
  <cp:revision>50</cp:revision>
  <cp:lastPrinted>2015-09-28T13:16:11Z</cp:lastPrinted>
  <dcterms:created xsi:type="dcterms:W3CDTF">2011-10-13T04:30:56Z</dcterms:created>
  <dcterms:modified xsi:type="dcterms:W3CDTF">2017-09-15T20:48:01Z</dcterms:modified>
</cp:coreProperties>
</file>